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9144000" cy="5143500"/>
  <p:notesSz cx="5143500" cy="9144000"/>
  <p:embeddedFontLst>
    <p:embeddedFont>
      <p:font typeface="DM Sans Semi Bold"/>
      <p:regular r:id="rId24"/>
    </p:embeddedFont>
    <p:embeddedFont>
      <p:font typeface="DM Sans Bold"/>
      <p:regular r:id="rId25"/>
    </p:embeddedFont>
    <p:embeddedFont>
      <p:font typeface="Inter Medium"/>
      <p:regular r:id="rId26"/>
    </p:embeddedFont>
    <p:embeddedFont>
      <p:font typeface="Inter Bold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openxmlformats.org/officeDocument/2006/relationships/font" Target="fonts/font1.fntdata"/><Relationship Id="rId25" Type="http://schemas.openxmlformats.org/officeDocument/2006/relationships/font" Target="fonts/font2.fntdata"/><Relationship Id="rId26" Type="http://schemas.openxmlformats.org/officeDocument/2006/relationships/font" Target="fonts/font3.fntdata"/><Relationship Id="rId2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amiralabs.com" TargetMode="External"/><Relationship Id="rId1" Type="http://schemas.openxmlformats.org/officeDocument/2006/relationships/image" Target="../media/image-1-1.png"/><Relationship Id="rId3" Type="http://schemas.openxmlformats.org/officeDocument/2006/relationships/image" Target="../media/image-1-2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image" Target="../media/image-11-4.svg"/><Relationship Id="rId5" Type="http://schemas.openxmlformats.org/officeDocument/2006/relationships/image" Target="../media/image-11-5.png"/><Relationship Id="rId6" Type="http://schemas.openxmlformats.org/officeDocument/2006/relationships/image" Target="../media/image-11-6.svg"/><Relationship Id="rId7" Type="http://schemas.openxmlformats.org/officeDocument/2006/relationships/image" Target="../media/image-11-7.png"/><Relationship Id="rId8" Type="http://schemas.openxmlformats.org/officeDocument/2006/relationships/slideLayout" Target="../slideLayouts/slideLayout12.xml"/><Relationship Id="rId9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svg"/><Relationship Id="rId5" Type="http://schemas.openxmlformats.org/officeDocument/2006/relationships/image" Target="../media/image-14-5.png"/><Relationship Id="rId6" Type="http://schemas.openxmlformats.org/officeDocument/2006/relationships/image" Target="../media/image-14-6.svg"/><Relationship Id="rId7" Type="http://schemas.openxmlformats.org/officeDocument/2006/relationships/image" Target="../media/image-14-7.png"/><Relationship Id="rId8" Type="http://schemas.openxmlformats.org/officeDocument/2006/relationships/image" Target="../media/image-14-8.svg"/><Relationship Id="rId9" Type="http://schemas.openxmlformats.org/officeDocument/2006/relationships/slideLayout" Target="../slideLayouts/slideLayout15.xml"/><Relationship Id="rId10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://amiralabs.com" TargetMode="External"/><Relationship Id="rId2" Type="http://schemas.openxmlformats.org/officeDocument/2006/relationships/image" Target="../media/image-17-1.png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454274"/>
            <a:ext cx="492889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Myriad Uses of AI in Media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109862"/>
            <a:ext cx="4722763" cy="9993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3000"/>
              </a:lnSpc>
              <a:spcAft>
                <a:spcPts val="1250"/>
              </a:spcAft>
              <a:buNone/>
            </a:pPr>
            <a:r>
              <a:rPr lang="en-US" sz="11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Kyle Suess · Bits by the Bay 2026</a:t>
            </a:r>
            <a:endParaRPr lang="en-US" sz="1100" dirty="0"/>
          </a:p>
          <a:p>
            <a:pPr algn="l" indent="0" marL="0">
              <a:lnSpc>
                <a:spcPct val="133000"/>
              </a:lnSpc>
              <a:spcAft>
                <a:spcPts val="1250"/>
              </a:spcAft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Practical AI applications across the broadcast media supply chain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Co-founder, Amira Labs · </a:t>
            </a:r>
            <a:pPr algn="l" indent="0" marL="0">
              <a:lnSpc>
                <a:spcPct val="133000"/>
              </a:lnSpc>
              <a:buNone/>
            </a:pPr>
            <a:r>
              <a:rPr lang="en-US" sz="11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amiralabs.com</a:t>
            </a:r>
            <a:endParaRPr lang="en-US" sz="11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119" y="3268712"/>
            <a:ext cx="2039838" cy="4205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574923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Music Rights Detection &amp; Stem Separation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673498"/>
            <a:ext cx="340370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5" name="Text 2"/>
          <p:cNvSpPr/>
          <p:nvPr/>
        </p:nvSpPr>
        <p:spPr>
          <a:xfrm>
            <a:off x="581174" y="1715988"/>
            <a:ext cx="627459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QC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907331" y="1673498"/>
            <a:ext cx="698302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7" name="Text 4"/>
          <p:cNvSpPr/>
          <p:nvPr/>
        </p:nvSpPr>
        <p:spPr>
          <a:xfrm>
            <a:off x="992386" y="1715988"/>
            <a:ext cx="985391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PLAYOUT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1676474" y="1673498"/>
            <a:ext cx="834330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9" name="Text 6"/>
          <p:cNvSpPr/>
          <p:nvPr/>
        </p:nvSpPr>
        <p:spPr>
          <a:xfrm>
            <a:off x="1761530" y="1715988"/>
            <a:ext cx="112142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DISTRIBUTE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496119" y="2241128"/>
            <a:ext cx="294873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Like Shazam — Running Locally, 24/7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496119" y="2825800"/>
            <a:ext cx="294873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Audio fingerprinting identifies every track on air — artist, title, timestamp — without sending audio to the cloud.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3795489" y="2226915"/>
            <a:ext cx="188528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496119" y="3793257"/>
            <a:ext cx="1479724" cy="775246"/>
          </a:xfrm>
          <a:prstGeom prst="roundRect">
            <a:avLst>
              <a:gd name="adj" fmla="val 11795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477069" y="3793257"/>
            <a:ext cx="76200" cy="775246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</p:sp>
      <p:sp>
        <p:nvSpPr>
          <p:cNvPr id="15" name="Text 12"/>
          <p:cNvSpPr/>
          <p:nvPr/>
        </p:nvSpPr>
        <p:spPr>
          <a:xfrm>
            <a:off x="714077" y="3954066"/>
            <a:ext cx="110095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Sports &amp; Live Events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2117601" y="3793257"/>
            <a:ext cx="1479724" cy="775246"/>
          </a:xfrm>
          <a:prstGeom prst="roundRect">
            <a:avLst>
              <a:gd name="adj" fmla="val 11795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2098551" y="3793257"/>
            <a:ext cx="76200" cy="775246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</p:sp>
      <p:sp>
        <p:nvSpPr>
          <p:cNvPr id="18" name="Text 15"/>
          <p:cNvSpPr/>
          <p:nvPr/>
        </p:nvSpPr>
        <p:spPr>
          <a:xfrm>
            <a:off x="2335560" y="3954066"/>
            <a:ext cx="110095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Model: Meta Demucs</a:t>
            </a:r>
            <a:endParaRPr lang="en-US" sz="1100" dirty="0"/>
          </a:p>
        </p:txBody>
      </p:sp>
      <p:sp>
        <p:nvSpPr>
          <p:cNvPr id="19" name="Shape 16"/>
          <p:cNvSpPr/>
          <p:nvPr/>
        </p:nvSpPr>
        <p:spPr>
          <a:xfrm>
            <a:off x="3739083" y="3793257"/>
            <a:ext cx="1479724" cy="775246"/>
          </a:xfrm>
          <a:prstGeom prst="roundRect">
            <a:avLst>
              <a:gd name="adj" fmla="val 11795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3720033" y="3793257"/>
            <a:ext cx="76200" cy="775246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</p:sp>
      <p:sp>
        <p:nvSpPr>
          <p:cNvPr id="21" name="Text 18"/>
          <p:cNvSpPr/>
          <p:nvPr/>
        </p:nvSpPr>
        <p:spPr>
          <a:xfrm>
            <a:off x="3957042" y="3954066"/>
            <a:ext cx="110095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Rights Compliance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5362" y="362992"/>
            <a:ext cx="3682231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Content &amp; Brand Safety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395362" y="895945"/>
            <a:ext cx="271165" cy="197644"/>
          </a:xfrm>
          <a:prstGeom prst="roundRect">
            <a:avLst>
              <a:gd name="adj" fmla="val 6859"/>
            </a:avLst>
          </a:prstGeom>
          <a:solidFill>
            <a:srgbClr val="D4F7EC"/>
          </a:solidFill>
          <a:ln/>
        </p:spPr>
      </p:sp>
      <p:sp>
        <p:nvSpPr>
          <p:cNvPr id="4" name="Text 2"/>
          <p:cNvSpPr/>
          <p:nvPr/>
        </p:nvSpPr>
        <p:spPr>
          <a:xfrm>
            <a:off x="463079" y="929804"/>
            <a:ext cx="592931" cy="129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QC</a:t>
            </a:r>
            <a:endParaRPr lang="en-US" sz="700" dirty="0"/>
          </a:p>
        </p:txBody>
      </p:sp>
      <p:sp>
        <p:nvSpPr>
          <p:cNvPr id="5" name="Shape 3"/>
          <p:cNvSpPr/>
          <p:nvPr/>
        </p:nvSpPr>
        <p:spPr>
          <a:xfrm>
            <a:off x="723007" y="895945"/>
            <a:ext cx="556468" cy="197644"/>
          </a:xfrm>
          <a:prstGeom prst="roundRect">
            <a:avLst>
              <a:gd name="adj" fmla="val 6859"/>
            </a:avLst>
          </a:prstGeom>
          <a:solidFill>
            <a:srgbClr val="D4F7EC"/>
          </a:solidFill>
          <a:ln/>
        </p:spPr>
      </p:sp>
      <p:sp>
        <p:nvSpPr>
          <p:cNvPr id="6" name="Text 4"/>
          <p:cNvSpPr/>
          <p:nvPr/>
        </p:nvSpPr>
        <p:spPr>
          <a:xfrm>
            <a:off x="790724" y="929804"/>
            <a:ext cx="878235" cy="129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PLAYOUT</a:t>
            </a:r>
            <a:endParaRPr lang="en-US" sz="700" dirty="0"/>
          </a:p>
        </p:txBody>
      </p:sp>
      <p:sp>
        <p:nvSpPr>
          <p:cNvPr id="7" name="Text 5"/>
          <p:cNvSpPr/>
          <p:nvPr/>
        </p:nvSpPr>
        <p:spPr>
          <a:xfrm>
            <a:off x="395362" y="1284759"/>
            <a:ext cx="2242542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Frame-by-Frame Analysis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395362" y="1562472"/>
            <a:ext cx="2744465" cy="831279"/>
          </a:xfrm>
          <a:prstGeom prst="roundRect">
            <a:avLst>
              <a:gd name="adj" fmla="val 2039"/>
            </a:avLst>
          </a:prstGeom>
          <a:solidFill>
            <a:srgbClr val="F2EEEE"/>
          </a:solidFill>
          <a:ln/>
        </p:spPr>
      </p:sp>
      <p:sp>
        <p:nvSpPr>
          <p:cNvPr id="9" name="Shape 7"/>
          <p:cNvSpPr/>
          <p:nvPr/>
        </p:nvSpPr>
        <p:spPr>
          <a:xfrm>
            <a:off x="508322" y="1675433"/>
            <a:ext cx="338882" cy="338882"/>
          </a:xfrm>
          <a:prstGeom prst="roundRect">
            <a:avLst>
              <a:gd name="adj" fmla="val 16862591"/>
            </a:avLst>
          </a:prstGeom>
          <a:solidFill>
            <a:srgbClr val="1C9770"/>
          </a:solidFill>
          <a:ln/>
        </p:spPr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1489" y="1768599"/>
            <a:ext cx="152474" cy="15247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508322" y="2104281"/>
            <a:ext cx="18692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Frame-by-Frame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395362" y="2483718"/>
            <a:ext cx="2744465" cy="831279"/>
          </a:xfrm>
          <a:prstGeom prst="roundRect">
            <a:avLst>
              <a:gd name="adj" fmla="val 2039"/>
            </a:avLst>
          </a:prstGeom>
          <a:solidFill>
            <a:srgbClr val="F2EEEE"/>
          </a:solidFill>
          <a:ln/>
        </p:spPr>
      </p:sp>
      <p:sp>
        <p:nvSpPr>
          <p:cNvPr id="13" name="Shape 10"/>
          <p:cNvSpPr/>
          <p:nvPr/>
        </p:nvSpPr>
        <p:spPr>
          <a:xfrm>
            <a:off x="508322" y="2596679"/>
            <a:ext cx="338882" cy="338882"/>
          </a:xfrm>
          <a:prstGeom prst="roundRect">
            <a:avLst>
              <a:gd name="adj" fmla="val 16862591"/>
            </a:avLst>
          </a:prstGeom>
          <a:solidFill>
            <a:srgbClr val="1C9770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489" y="2689845"/>
            <a:ext cx="152474" cy="152474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08322" y="3025527"/>
            <a:ext cx="18692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Broadcast-Trained</a:t>
            </a:r>
            <a:endParaRPr lang="en-US" sz="1100" dirty="0"/>
          </a:p>
        </p:txBody>
      </p:sp>
      <p:sp>
        <p:nvSpPr>
          <p:cNvPr id="16" name="Shape 12"/>
          <p:cNvSpPr/>
          <p:nvPr/>
        </p:nvSpPr>
        <p:spPr>
          <a:xfrm>
            <a:off x="395362" y="3404964"/>
            <a:ext cx="2744465" cy="831279"/>
          </a:xfrm>
          <a:prstGeom prst="roundRect">
            <a:avLst>
              <a:gd name="adj" fmla="val 2039"/>
            </a:avLst>
          </a:prstGeom>
          <a:solidFill>
            <a:srgbClr val="F2EEEE"/>
          </a:solidFill>
          <a:ln/>
        </p:spPr>
      </p:sp>
      <p:sp>
        <p:nvSpPr>
          <p:cNvPr id="17" name="Shape 13"/>
          <p:cNvSpPr/>
          <p:nvPr/>
        </p:nvSpPr>
        <p:spPr>
          <a:xfrm>
            <a:off x="508322" y="3517925"/>
            <a:ext cx="338882" cy="338882"/>
          </a:xfrm>
          <a:prstGeom prst="roundRect">
            <a:avLst>
              <a:gd name="adj" fmla="val 16862591"/>
            </a:avLst>
          </a:prstGeom>
          <a:solidFill>
            <a:srgbClr val="1C9770"/>
          </a:solidFill>
          <a:ln/>
        </p:spPr>
      </p:sp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489" y="3611091"/>
            <a:ext cx="152474" cy="152474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508322" y="3946773"/>
            <a:ext cx="18692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Instant Enforcement</a:t>
            </a:r>
            <a:endParaRPr lang="en-US" sz="1100" dirty="0"/>
          </a:p>
        </p:txBody>
      </p:sp>
      <p:sp>
        <p:nvSpPr>
          <p:cNvPr id="20" name="Text 15"/>
          <p:cNvSpPr/>
          <p:nvPr/>
        </p:nvSpPr>
        <p:spPr>
          <a:xfrm>
            <a:off x="395362" y="4337447"/>
            <a:ext cx="2744465" cy="3530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Check HuggingFace for open moderation  models</a:t>
            </a:r>
            <a:endParaRPr lang="en-US" sz="1100" dirty="0"/>
          </a:p>
        </p:txBody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219" y="1487686"/>
            <a:ext cx="5333107" cy="299985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044104"/>
            <a:ext cx="473013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Breaking News Detection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699692"/>
            <a:ext cx="673150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5" name="Text 2"/>
          <p:cNvSpPr/>
          <p:nvPr/>
        </p:nvSpPr>
        <p:spPr>
          <a:xfrm>
            <a:off x="581174" y="1742182"/>
            <a:ext cx="960239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ACQUIRE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1240110" y="1699692"/>
            <a:ext cx="701055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7" name="Text 4"/>
          <p:cNvSpPr/>
          <p:nvPr/>
        </p:nvSpPr>
        <p:spPr>
          <a:xfrm>
            <a:off x="1325166" y="1742182"/>
            <a:ext cx="988144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PROCESS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2012007" y="1699692"/>
            <a:ext cx="834330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9" name="Text 6"/>
          <p:cNvSpPr/>
          <p:nvPr/>
        </p:nvSpPr>
        <p:spPr>
          <a:xfrm>
            <a:off x="2097063" y="1742182"/>
            <a:ext cx="112142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DISTRIBUTE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496119" y="2267322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What AI Sees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496119" y="2630537"/>
            <a:ext cx="2188443" cy="7795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Graphics change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Urgent audio tones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Chyron shifts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3035201" y="2267322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What Happens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3035201" y="2630537"/>
            <a:ext cx="218844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Triggers alerts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seconds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after a story breaks — before your competition knows it's happening.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496119" y="3877940"/>
            <a:ext cx="404113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Feeding RTP, RTSP, SRT, etc into AI pipeline</a:t>
            </a:r>
            <a:endParaRPr lang="en-US" sz="1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029891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Smart Ad Insertion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685479"/>
            <a:ext cx="698302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5" name="Text 2"/>
          <p:cNvSpPr/>
          <p:nvPr/>
        </p:nvSpPr>
        <p:spPr>
          <a:xfrm>
            <a:off x="581174" y="1727969"/>
            <a:ext cx="985391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PLAYOUT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1265262" y="1685479"/>
            <a:ext cx="834330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7" name="Text 4"/>
          <p:cNvSpPr/>
          <p:nvPr/>
        </p:nvSpPr>
        <p:spPr>
          <a:xfrm>
            <a:off x="1350318" y="1727969"/>
            <a:ext cx="112142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DISTRIBUTE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496119" y="2111350"/>
            <a:ext cx="2290465" cy="1043657"/>
          </a:xfrm>
          <a:prstGeom prst="roundRect">
            <a:avLst>
              <a:gd name="adj" fmla="val 2038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637877" y="2253109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Natural Boundaries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37877" y="2559621"/>
            <a:ext cx="200694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AI finds scene breaks — no mid-sentence cuts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2928342" y="2111350"/>
            <a:ext cx="2290539" cy="1043657"/>
          </a:xfrm>
          <a:prstGeom prst="roundRect">
            <a:avLst>
              <a:gd name="adj" fmla="val 2038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3070101" y="2253109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SCTE-35 Ready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3070101" y="2559621"/>
            <a:ext cx="20070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Triggers standard insertion markers automatically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496119" y="3296766"/>
            <a:ext cx="4722763" cy="816843"/>
          </a:xfrm>
          <a:prstGeom prst="roundRect">
            <a:avLst>
              <a:gd name="adj" fmla="val 2603"/>
            </a:avLst>
          </a:prstGeom>
          <a:solidFill>
            <a:srgbClr val="F2EEEE"/>
          </a:solidFill>
          <a:ln/>
        </p:spPr>
      </p:sp>
      <p:sp>
        <p:nvSpPr>
          <p:cNvPr id="15" name="Text 12"/>
          <p:cNvSpPr/>
          <p:nvPr/>
        </p:nvSpPr>
        <p:spPr>
          <a:xfrm>
            <a:off x="637877" y="3438525"/>
            <a:ext cx="313826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Also Hot: Dynamic Ad Networks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37877" y="3745037"/>
            <a:ext cx="48964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AI commerce - for buying and selling based on demand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1771650"/>
            <a:ext cx="2933700" cy="16002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96119" y="598736"/>
            <a:ext cx="3579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Why "Local AI" Matters</a:t>
            </a:r>
            <a:endParaRPr lang="en-US" sz="2750" dirty="0"/>
          </a:p>
        </p:txBody>
      </p:sp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1697310"/>
            <a:ext cx="354360" cy="35436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027658" y="1697310"/>
            <a:ext cx="283785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More sustainable long-term</a:t>
            </a:r>
            <a:endParaRPr lang="en-US" sz="1350" dirty="0"/>
          </a:p>
        </p:txBody>
      </p:sp>
      <p:sp>
        <p:nvSpPr>
          <p:cNvPr id="7" name="Text 2"/>
          <p:cNvSpPr/>
          <p:nvPr/>
        </p:nvSpPr>
        <p:spPr>
          <a:xfrm>
            <a:off x="1027658" y="2003822"/>
            <a:ext cx="304822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Use what you need when you need it. Split compute and cloud needs in hybrid way.</a:t>
            </a:r>
            <a:endParaRPr lang="en-US" sz="110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2740968"/>
            <a:ext cx="354360" cy="35436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27658" y="274096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Less lock-in risk</a:t>
            </a:r>
            <a:endParaRPr lang="en-US" sz="1350" dirty="0"/>
          </a:p>
        </p:txBody>
      </p:sp>
      <p:sp>
        <p:nvSpPr>
          <p:cNvPr id="10" name="Text 4"/>
          <p:cNvSpPr/>
          <p:nvPr/>
        </p:nvSpPr>
        <p:spPr>
          <a:xfrm>
            <a:off x="1027658" y="3047479"/>
            <a:ext cx="304822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Fixed hardware. No per-minute API fees. Budget certainty.</a:t>
            </a:r>
            <a:endParaRPr lang="en-US" sz="110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119" y="3784625"/>
            <a:ext cx="354360" cy="35436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027658" y="3784625"/>
            <a:ext cx="30939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Your custom models, your data</a:t>
            </a:r>
            <a:endParaRPr lang="en-US" sz="1350" dirty="0"/>
          </a:p>
        </p:txBody>
      </p:sp>
      <p:sp>
        <p:nvSpPr>
          <p:cNvPr id="13" name="Text 6"/>
          <p:cNvSpPr/>
          <p:nvPr/>
        </p:nvSpPr>
        <p:spPr>
          <a:xfrm>
            <a:off x="1027658" y="4091136"/>
            <a:ext cx="304822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No cloud uploads. No third-party access. Full control of your assets.</a:t>
            </a:r>
            <a:endParaRPr lang="en-US" sz="11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396329"/>
            <a:ext cx="4634061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What Runs Locally Today</a:t>
            </a:r>
            <a:endParaRPr lang="en-US" sz="2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79" y="1541785"/>
            <a:ext cx="4803428" cy="27019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023074" y="1192932"/>
            <a:ext cx="2637234" cy="894011"/>
          </a:xfrm>
          <a:prstGeom prst="roundRect">
            <a:avLst>
              <a:gd name="adj" fmla="val 10228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004024" y="1192932"/>
            <a:ext cx="76200" cy="894011"/>
          </a:xfrm>
          <a:prstGeom prst="roundRect">
            <a:avLst>
              <a:gd name="adj" fmla="val 27471"/>
            </a:avLst>
          </a:prstGeom>
          <a:solidFill>
            <a:srgbClr val="1C9770"/>
          </a:solidFill>
          <a:ln/>
        </p:spPr>
      </p:sp>
      <p:sp>
        <p:nvSpPr>
          <p:cNvPr id="6" name="Text 3"/>
          <p:cNvSpPr/>
          <p:nvPr/>
        </p:nvSpPr>
        <p:spPr>
          <a:xfrm>
            <a:off x="6238801" y="1351508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Speech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238801" y="1706910"/>
            <a:ext cx="272013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Whisper</a:t>
            </a:r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· ASR · single GPU 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6023074" y="2224311"/>
            <a:ext cx="2637234" cy="894011"/>
          </a:xfrm>
          <a:prstGeom prst="roundRect">
            <a:avLst>
              <a:gd name="adj" fmla="val 10228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004024" y="2224311"/>
            <a:ext cx="76200" cy="894011"/>
          </a:xfrm>
          <a:prstGeom prst="roundRect">
            <a:avLst>
              <a:gd name="adj" fmla="val 27471"/>
            </a:avLst>
          </a:prstGeom>
          <a:solidFill>
            <a:srgbClr val="1C9770"/>
          </a:solidFill>
          <a:ln/>
        </p:spPr>
      </p:sp>
      <p:sp>
        <p:nvSpPr>
          <p:cNvPr id="10" name="Text 7"/>
          <p:cNvSpPr/>
          <p:nvPr/>
        </p:nvSpPr>
        <p:spPr>
          <a:xfrm>
            <a:off x="6238801" y="2382887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Vision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6238801" y="2738289"/>
            <a:ext cx="272013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YOLO</a:t>
            </a:r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· OCR ·  NVIDIA T4, L4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6023074" y="3255690"/>
            <a:ext cx="2637234" cy="1336923"/>
          </a:xfrm>
          <a:prstGeom prst="roundRect">
            <a:avLst>
              <a:gd name="adj" fmla="val 6840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004024" y="3255690"/>
            <a:ext cx="76200" cy="1336923"/>
          </a:xfrm>
          <a:prstGeom prst="roundRect">
            <a:avLst>
              <a:gd name="adj" fmla="val 27471"/>
            </a:avLst>
          </a:prstGeom>
          <a:solidFill>
            <a:srgbClr val="1C9770"/>
          </a:solidFill>
          <a:ln/>
        </p:spPr>
      </p:sp>
      <p:sp>
        <p:nvSpPr>
          <p:cNvPr id="14" name="Text 11"/>
          <p:cNvSpPr/>
          <p:nvPr/>
        </p:nvSpPr>
        <p:spPr>
          <a:xfrm>
            <a:off x="6238801" y="3414266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Open Models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6238801" y="3769668"/>
            <a:ext cx="2262932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Google Gemma 4 · Alibaba Qwen 3.7</a:t>
            </a:r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— free, open source, in your rack</a:t>
            </a:r>
            <a:endParaRPr lang="en-US" sz="10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901" y="381744"/>
            <a:ext cx="5762179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6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What This Means for Your People</a:t>
            </a:r>
            <a:endParaRPr lang="en-US" sz="2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901" y="1142107"/>
            <a:ext cx="5213449" cy="34746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0767" y="1460227"/>
            <a:ext cx="21461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1C977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AI Takes Away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020767" y="1800076"/>
            <a:ext cx="2655094" cy="7233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0000"/>
              </a:lnSpc>
              <a:buSzPct val="100000"/>
              <a:buChar char="•"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Repetitive spot-checks</a:t>
            </a:r>
            <a:endParaRPr lang="en-US" sz="1050" dirty="0"/>
          </a:p>
          <a:p>
            <a:pPr algn="l" marL="342900" indent="-342900">
              <a:lnSpc>
                <a:spcPct val="130000"/>
              </a:lnSpc>
              <a:buSzPct val="100000"/>
              <a:buChar char="•"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Manual metadata entry</a:t>
            </a:r>
            <a:endParaRPr lang="en-US" sz="1050" dirty="0"/>
          </a:p>
          <a:p>
            <a:pPr algn="l" marL="342900" indent="-342900">
              <a:lnSpc>
                <a:spcPct val="130000"/>
              </a:lnSpc>
              <a:buSzPct val="100000"/>
              <a:buChar char="•"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Error-prone logging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6020767" y="2652192"/>
            <a:ext cx="2393528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Your Team Does Instead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020767" y="2992041"/>
            <a:ext cx="2655094" cy="7233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0000"/>
              </a:lnSpc>
              <a:buSzPct val="100000"/>
              <a:buChar char="•"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Judgment calls &amp; creative decisions</a:t>
            </a:r>
            <a:endParaRPr lang="en-US" sz="1050" dirty="0"/>
          </a:p>
          <a:p>
            <a:pPr algn="l" marL="342900" indent="-342900">
              <a:lnSpc>
                <a:spcPct val="130000"/>
              </a:lnSpc>
              <a:buSzPct val="100000"/>
              <a:buChar char="•"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Crisis response</a:t>
            </a:r>
            <a:endParaRPr lang="en-US" sz="1050" dirty="0"/>
          </a:p>
          <a:p>
            <a:pPr algn="l" marL="342900" indent="-342900">
              <a:lnSpc>
                <a:spcPct val="130000"/>
              </a:lnSpc>
              <a:buSzPct val="100000"/>
              <a:buChar char="•"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30 years of experience no AI has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6223397" y="3860304"/>
            <a:ext cx="2452464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"Your operators don't get replaced. They get superpowers."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6020767" y="3860304"/>
            <a:ext cx="19050" cy="422225"/>
          </a:xfrm>
          <a:prstGeom prst="rect">
            <a:avLst/>
          </a:prstGeom>
          <a:solidFill>
            <a:srgbClr val="1C9770"/>
          </a:solidFill>
          <a:ln/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386334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Thank you!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971080"/>
            <a:ext cx="3902943" cy="935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100" u="sng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amiralabs.com</a:t>
            </a:r>
            <a:endParaRPr lang="en-US" sz="1100" dirty="0"/>
          </a:p>
          <a:p>
            <a:pPr algn="l" indent="0" marL="0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Kyle Suess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kyle@amiralabs.com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701" y="1404045"/>
            <a:ext cx="2720132" cy="145308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3193628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2868960" y="3633043"/>
            <a:ext cx="317740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650" dirty="0">
                <a:solidFill>
                  <a:srgbClr val="1C977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Thank you to Bits by the Bay!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452" y="1638300"/>
            <a:ext cx="3296022" cy="18669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65162" y="415305"/>
            <a:ext cx="4062413" cy="4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6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The State of AI in 2026</a:t>
            </a:r>
            <a:endParaRPr lang="en-US" sz="2600" dirty="0"/>
          </a:p>
        </p:txBody>
      </p:sp>
      <p:sp>
        <p:nvSpPr>
          <p:cNvPr id="5" name="Shape 1"/>
          <p:cNvSpPr/>
          <p:nvPr/>
        </p:nvSpPr>
        <p:spPr>
          <a:xfrm>
            <a:off x="465162" y="1017463"/>
            <a:ext cx="4784675" cy="782762"/>
          </a:xfrm>
          <a:prstGeom prst="roundRect">
            <a:avLst>
              <a:gd name="adj" fmla="val 2547"/>
            </a:avLst>
          </a:prstGeom>
          <a:solidFill>
            <a:srgbClr val="FFFFFF"/>
          </a:solidFill>
          <a:ln w="14288">
            <a:solidFill>
              <a:srgbClr val="D8D4D4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612353" y="1164654"/>
            <a:ext cx="21184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The AI Race is Real</a:t>
            </a:r>
            <a:endParaRPr lang="en-US" sz="1300" dirty="0"/>
          </a:p>
        </p:txBody>
      </p:sp>
      <p:sp>
        <p:nvSpPr>
          <p:cNvPr id="7" name="Text 3"/>
          <p:cNvSpPr/>
          <p:nvPr/>
        </p:nvSpPr>
        <p:spPr>
          <a:xfrm>
            <a:off x="612353" y="1447056"/>
            <a:ext cx="4947493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Anthropic $800B · OpenAI $852B · US &amp; China leading </a:t>
            </a:r>
            <a:endParaRPr lang="en-US" sz="1000" dirty="0"/>
          </a:p>
        </p:txBody>
      </p:sp>
      <p:sp>
        <p:nvSpPr>
          <p:cNvPr id="8" name="Shape 4"/>
          <p:cNvSpPr/>
          <p:nvPr/>
        </p:nvSpPr>
        <p:spPr>
          <a:xfrm>
            <a:off x="465162" y="1924794"/>
            <a:ext cx="4784675" cy="782762"/>
          </a:xfrm>
          <a:prstGeom prst="roundRect">
            <a:avLst>
              <a:gd name="adj" fmla="val 2547"/>
            </a:avLst>
          </a:prstGeom>
          <a:solidFill>
            <a:srgbClr val="FFFFFF"/>
          </a:solidFill>
          <a:ln w="14288">
            <a:solidFill>
              <a:srgbClr val="D8D4D4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612353" y="2071985"/>
            <a:ext cx="2338760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Open-Source Exploded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612353" y="2354387"/>
            <a:ext cx="4947493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Google Gemma 4 · Qwen 3.7 · Ollama · Nvidia NeMo</a:t>
            </a:r>
            <a:endParaRPr lang="en-US" sz="1000" dirty="0"/>
          </a:p>
        </p:txBody>
      </p:sp>
      <p:sp>
        <p:nvSpPr>
          <p:cNvPr id="11" name="Shape 7"/>
          <p:cNvSpPr/>
          <p:nvPr/>
        </p:nvSpPr>
        <p:spPr>
          <a:xfrm>
            <a:off x="465162" y="2832125"/>
            <a:ext cx="4784675" cy="782762"/>
          </a:xfrm>
          <a:prstGeom prst="roundRect">
            <a:avLst>
              <a:gd name="adj" fmla="val 2547"/>
            </a:avLst>
          </a:prstGeom>
          <a:solidFill>
            <a:srgbClr val="FFFFFF"/>
          </a:solidFill>
          <a:ln w="14288">
            <a:solidFill>
              <a:srgbClr val="D8D4D4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612353" y="2979316"/>
            <a:ext cx="2582540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Not Every Service Survives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612353" y="3261717"/>
            <a:ext cx="4947493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Sora had $1B deal with Disney, now OpenAI shut the service down</a:t>
            </a:r>
            <a:endParaRPr lang="en-US" sz="1000" dirty="0"/>
          </a:p>
        </p:txBody>
      </p:sp>
      <p:sp>
        <p:nvSpPr>
          <p:cNvPr id="14" name="Shape 10"/>
          <p:cNvSpPr/>
          <p:nvPr/>
        </p:nvSpPr>
        <p:spPr>
          <a:xfrm>
            <a:off x="465162" y="3739455"/>
            <a:ext cx="4784675" cy="988740"/>
          </a:xfrm>
          <a:prstGeom prst="roundRect">
            <a:avLst>
              <a:gd name="adj" fmla="val 2016"/>
            </a:avLst>
          </a:prstGeom>
          <a:solidFill>
            <a:srgbClr val="FFFFFF"/>
          </a:solidFill>
          <a:ln w="14288">
            <a:solidFill>
              <a:srgbClr val="D8D4D4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612353" y="3886646"/>
            <a:ext cx="2208535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Fastest Adoption Ever</a:t>
            </a:r>
            <a:endParaRPr lang="en-US" sz="1300" dirty="0"/>
          </a:p>
        </p:txBody>
      </p:sp>
      <p:sp>
        <p:nvSpPr>
          <p:cNvPr id="16" name="Text 12"/>
          <p:cNvSpPr/>
          <p:nvPr/>
        </p:nvSpPr>
        <p:spPr>
          <a:xfrm>
            <a:off x="612353" y="4169048"/>
            <a:ext cx="4490293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Faster than smartphones, internet, and TV · M&amp;E use projected 25% CAGR over next 5 years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9995" y="375717"/>
            <a:ext cx="4704011" cy="409307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6393" y="4586511"/>
            <a:ext cx="8717607" cy="181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4000"/>
              </a:lnSpc>
              <a:buNone/>
            </a:pP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442243"/>
            <a:ext cx="8151763" cy="42589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49387"/>
            <a:ext cx="456106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The Media Supply Chain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703" y="1175891"/>
            <a:ext cx="7036594" cy="313186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7145" y="1441062"/>
            <a:ext cx="1915993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Acquire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1991647" y="3813194"/>
            <a:ext cx="1915993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Ingest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3002452" y="1441062"/>
            <a:ext cx="1915993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Process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3996955" y="3805042"/>
            <a:ext cx="1915993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QC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5007760" y="1441062"/>
            <a:ext cx="1915993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Playout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6002262" y="3796890"/>
            <a:ext cx="1915993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Distribute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496119" y="4467225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7740" y="2350219"/>
            <a:ext cx="769992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Use-Cases by Media Supply Chain Segment</a:t>
            </a:r>
            <a:endParaRPr lang="en-US" sz="2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5162" y="368722"/>
            <a:ext cx="4838774" cy="4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6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Captioning &amp; Transcription </a:t>
            </a:r>
            <a:endParaRPr lang="en-US" sz="2600" dirty="0"/>
          </a:p>
        </p:txBody>
      </p:sp>
      <p:sp>
        <p:nvSpPr>
          <p:cNvPr id="3" name="Shape 1"/>
          <p:cNvSpPr/>
          <p:nvPr/>
        </p:nvSpPr>
        <p:spPr>
          <a:xfrm>
            <a:off x="465162" y="1033165"/>
            <a:ext cx="657225" cy="244376"/>
          </a:xfrm>
          <a:prstGeom prst="roundRect">
            <a:avLst>
              <a:gd name="adj" fmla="val 6526"/>
            </a:avLst>
          </a:prstGeom>
          <a:solidFill>
            <a:srgbClr val="D4F7EC"/>
          </a:solidFill>
          <a:ln/>
        </p:spPr>
      </p:sp>
      <p:sp>
        <p:nvSpPr>
          <p:cNvPr id="4" name="Text 2"/>
          <p:cNvSpPr/>
          <p:nvPr/>
        </p:nvSpPr>
        <p:spPr>
          <a:xfrm>
            <a:off x="544860" y="1072976"/>
            <a:ext cx="955030" cy="164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8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PROCESS</a:t>
            </a:r>
            <a:endParaRPr lang="en-US" sz="800" dirty="0"/>
          </a:p>
        </p:txBody>
      </p:sp>
      <p:sp>
        <p:nvSpPr>
          <p:cNvPr id="5" name="Shape 3"/>
          <p:cNvSpPr/>
          <p:nvPr/>
        </p:nvSpPr>
        <p:spPr>
          <a:xfrm>
            <a:off x="1188839" y="1033165"/>
            <a:ext cx="319013" cy="244376"/>
          </a:xfrm>
          <a:prstGeom prst="roundRect">
            <a:avLst>
              <a:gd name="adj" fmla="val 6526"/>
            </a:avLst>
          </a:prstGeom>
          <a:solidFill>
            <a:srgbClr val="D4F7EC"/>
          </a:solidFill>
          <a:ln/>
        </p:spPr>
      </p:sp>
      <p:sp>
        <p:nvSpPr>
          <p:cNvPr id="6" name="Text 4"/>
          <p:cNvSpPr/>
          <p:nvPr/>
        </p:nvSpPr>
        <p:spPr>
          <a:xfrm>
            <a:off x="1268537" y="1072976"/>
            <a:ext cx="616818" cy="164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8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QC</a:t>
            </a:r>
            <a:endParaRPr lang="en-US" sz="800" dirty="0"/>
          </a:p>
        </p:txBody>
      </p:sp>
      <p:sp>
        <p:nvSpPr>
          <p:cNvPr id="7" name="Shape 5"/>
          <p:cNvSpPr/>
          <p:nvPr/>
        </p:nvSpPr>
        <p:spPr>
          <a:xfrm>
            <a:off x="1574304" y="1033165"/>
            <a:ext cx="782166" cy="244376"/>
          </a:xfrm>
          <a:prstGeom prst="roundRect">
            <a:avLst>
              <a:gd name="adj" fmla="val 6526"/>
            </a:avLst>
          </a:prstGeom>
          <a:solidFill>
            <a:srgbClr val="D4F7EC"/>
          </a:solidFill>
          <a:ln/>
        </p:spPr>
      </p:sp>
      <p:sp>
        <p:nvSpPr>
          <p:cNvPr id="8" name="Text 6"/>
          <p:cNvSpPr/>
          <p:nvPr/>
        </p:nvSpPr>
        <p:spPr>
          <a:xfrm>
            <a:off x="1654001" y="1072976"/>
            <a:ext cx="1079971" cy="164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8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DISTRIBUTE</a:t>
            </a:r>
            <a:endParaRPr lang="en-US" sz="8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162" y="1557784"/>
            <a:ext cx="2606427" cy="307679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4311923" y="1758479"/>
            <a:ext cx="3659832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The Starting Point for Every Broadcaster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4311923" y="2106290"/>
            <a:ext cx="2123480" cy="1423690"/>
          </a:xfrm>
          <a:prstGeom prst="roundRect">
            <a:avLst>
              <a:gd name="adj" fmla="val 1400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4444826" y="2239194"/>
            <a:ext cx="1857673" cy="4153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Runs On Your Hardware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4444826" y="2779142"/>
            <a:ext cx="1857673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Whisper, Parakeet, Canary model options. Avoids per-minute bills. </a:t>
            </a:r>
            <a:endParaRPr lang="en-US" sz="1000" dirty="0"/>
          </a:p>
        </p:txBody>
      </p:sp>
      <p:sp>
        <p:nvSpPr>
          <p:cNvPr id="14" name="Shape 11"/>
          <p:cNvSpPr/>
          <p:nvPr/>
        </p:nvSpPr>
        <p:spPr>
          <a:xfrm>
            <a:off x="6559972" y="2106290"/>
            <a:ext cx="2123554" cy="1423690"/>
          </a:xfrm>
          <a:prstGeom prst="roundRect">
            <a:avLst>
              <a:gd name="adj" fmla="val 1400"/>
            </a:avLst>
          </a:prstGeom>
          <a:solidFill>
            <a:srgbClr val="F2EEEE"/>
          </a:solidFill>
          <a:ln/>
        </p:spPr>
      </p:sp>
      <p:sp>
        <p:nvSpPr>
          <p:cNvPr id="15" name="Text 12"/>
          <p:cNvSpPr/>
          <p:nvPr/>
        </p:nvSpPr>
        <p:spPr>
          <a:xfrm>
            <a:off x="6692875" y="2239194"/>
            <a:ext cx="1857747" cy="4153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Multiple Languages, Real-Time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6692875" y="2779142"/>
            <a:ext cx="1857747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Validates accuracy before distribution.</a:t>
            </a:r>
            <a:endParaRPr lang="en-US" sz="1000" dirty="0"/>
          </a:p>
        </p:txBody>
      </p:sp>
      <p:sp>
        <p:nvSpPr>
          <p:cNvPr id="17" name="Shape 14"/>
          <p:cNvSpPr/>
          <p:nvPr/>
        </p:nvSpPr>
        <p:spPr>
          <a:xfrm>
            <a:off x="4311923" y="3670102"/>
            <a:ext cx="4371603" cy="748233"/>
          </a:xfrm>
          <a:prstGeom prst="roundRect">
            <a:avLst>
              <a:gd name="adj" fmla="val 2664"/>
            </a:avLst>
          </a:prstGeom>
          <a:solidFill>
            <a:srgbClr val="BEF3E2"/>
          </a:solidFill>
          <a:ln/>
        </p:spPr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826" y="3867522"/>
            <a:ext cx="166092" cy="132904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4743822" y="3827859"/>
            <a:ext cx="3806800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If you do nothing else, start here. This is the most proven AI use case in broadcast.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98078"/>
            <a:ext cx="503344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Logo &amp; Graphics Detection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1424583"/>
            <a:ext cx="340370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4" name="Text 2"/>
          <p:cNvSpPr/>
          <p:nvPr/>
        </p:nvSpPr>
        <p:spPr>
          <a:xfrm>
            <a:off x="581174" y="1467073"/>
            <a:ext cx="627459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QC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907331" y="1424583"/>
            <a:ext cx="698302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6" name="Text 4"/>
          <p:cNvSpPr/>
          <p:nvPr/>
        </p:nvSpPr>
        <p:spPr>
          <a:xfrm>
            <a:off x="992386" y="1467073"/>
            <a:ext cx="985391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PLAYOUT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496119" y="2009924"/>
            <a:ext cx="4327773" cy="543074"/>
          </a:xfrm>
          <a:prstGeom prst="roundRect">
            <a:avLst>
              <a:gd name="adj" fmla="val 16837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77069" y="2009924"/>
            <a:ext cx="76200" cy="543074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</p:sp>
      <p:sp>
        <p:nvSpPr>
          <p:cNvPr id="9" name="Text 7"/>
          <p:cNvSpPr/>
          <p:nvPr/>
        </p:nvSpPr>
        <p:spPr>
          <a:xfrm>
            <a:off x="714077" y="2170733"/>
            <a:ext cx="272757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Logo Presence Verification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2694756"/>
            <a:ext cx="4327773" cy="543074"/>
          </a:xfrm>
          <a:prstGeom prst="roundRect">
            <a:avLst>
              <a:gd name="adj" fmla="val 16837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477069" y="2694756"/>
            <a:ext cx="76200" cy="543074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</p:sp>
      <p:sp>
        <p:nvSpPr>
          <p:cNvPr id="12" name="Text 10"/>
          <p:cNvSpPr/>
          <p:nvPr/>
        </p:nvSpPr>
        <p:spPr>
          <a:xfrm>
            <a:off x="714077" y="2855565"/>
            <a:ext cx="276545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Graphics Trigger Validation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496119" y="3379589"/>
            <a:ext cx="4327773" cy="543074"/>
          </a:xfrm>
          <a:prstGeom prst="roundRect">
            <a:avLst>
              <a:gd name="adj" fmla="val 16837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77069" y="3379589"/>
            <a:ext cx="76200" cy="543074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</p:sp>
      <p:sp>
        <p:nvSpPr>
          <p:cNvPr id="15" name="Text 13"/>
          <p:cNvSpPr/>
          <p:nvPr/>
        </p:nvSpPr>
        <p:spPr>
          <a:xfrm>
            <a:off x="714077" y="3540398"/>
            <a:ext cx="332988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Ratings &amp; Watermark Compliance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496119" y="4082132"/>
            <a:ext cx="296874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Check out YOLO and OpenCV</a:t>
            </a:r>
            <a:endParaRPr lang="en-US" sz="1350" dirty="0"/>
          </a:p>
        </p:txBody>
      </p:sp>
      <p:pic>
        <p:nvPicPr>
          <p:cNvPr id="1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4531" y="2052340"/>
            <a:ext cx="3478039" cy="21911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039639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Metadata Tagging &amp; Language ID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2138214"/>
            <a:ext cx="586383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5" name="Text 2"/>
          <p:cNvSpPr/>
          <p:nvPr/>
        </p:nvSpPr>
        <p:spPr>
          <a:xfrm>
            <a:off x="581174" y="2180704"/>
            <a:ext cx="873472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INGEST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1153344" y="2138214"/>
            <a:ext cx="701055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7" name="Text 4"/>
          <p:cNvSpPr/>
          <p:nvPr/>
        </p:nvSpPr>
        <p:spPr>
          <a:xfrm>
            <a:off x="1238399" y="2180704"/>
            <a:ext cx="988144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PROCESS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1925241" y="2138214"/>
            <a:ext cx="340370" cy="266402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9" name="Text 6"/>
          <p:cNvSpPr/>
          <p:nvPr/>
        </p:nvSpPr>
        <p:spPr>
          <a:xfrm>
            <a:off x="2010296" y="2180704"/>
            <a:ext cx="627459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QC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496119" y="2705844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Auto-Metadata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496119" y="3069059"/>
            <a:ext cx="218844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Tags scenes, topics, and segments automatically. Your MAM filled in seconds — not hours.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3035201" y="2705844"/>
            <a:ext cx="230973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Language Verification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3035201" y="3069059"/>
            <a:ext cx="218844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Confirms the right language is airing on the right channel. Every feed. Every time.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2026-05-20T04:38:15Z</dcterms:created>
  <dcterms:modified xsi:type="dcterms:W3CDTF">2026-05-20T04:38:15Z</dcterms:modified>
</cp:coreProperties>
</file>